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8" r:id="rId3"/>
    <p:sldId id="273" r:id="rId4"/>
    <p:sldId id="259" r:id="rId5"/>
    <p:sldId id="262" r:id="rId6"/>
    <p:sldId id="269" r:id="rId7"/>
    <p:sldId id="271" r:id="rId8"/>
    <p:sldId id="266" r:id="rId9"/>
    <p:sldId id="272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255A"/>
    <a:srgbClr val="621C43"/>
    <a:srgbClr val="B11E1B"/>
    <a:srgbClr val="E47096"/>
    <a:srgbClr val="FF94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91" autoAdjust="0"/>
    <p:restoredTop sz="96301"/>
  </p:normalViewPr>
  <p:slideViewPr>
    <p:cSldViewPr snapToGrid="0">
      <p:cViewPr>
        <p:scale>
          <a:sx n="110" d="100"/>
          <a:sy n="110" d="100"/>
        </p:scale>
        <p:origin x="952" y="4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9DDA-E871-4B16-A1C1-3BEB9F55D594}" type="datetimeFigureOut">
              <a:rPr lang="it-IT" smtClean="0"/>
              <a:t>08/05/26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12ADF-9571-42CF-BB93-FA4CB218DF9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7894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9DDA-E871-4B16-A1C1-3BEB9F55D594}" type="datetimeFigureOut">
              <a:rPr lang="it-IT" smtClean="0"/>
              <a:t>08/05/26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12ADF-9571-42CF-BB93-FA4CB218DF9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8060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9DDA-E871-4B16-A1C1-3BEB9F55D594}" type="datetimeFigureOut">
              <a:rPr lang="it-IT" smtClean="0"/>
              <a:t>08/05/26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12ADF-9571-42CF-BB93-FA4CB218DF9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9042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9DDA-E871-4B16-A1C1-3BEB9F55D594}" type="datetimeFigureOut">
              <a:rPr lang="it-IT" smtClean="0"/>
              <a:t>08/05/26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12ADF-9571-42CF-BB93-FA4CB218DF9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097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9DDA-E871-4B16-A1C1-3BEB9F55D594}" type="datetimeFigureOut">
              <a:rPr lang="it-IT" smtClean="0"/>
              <a:t>08/05/26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12ADF-9571-42CF-BB93-FA4CB218DF9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4261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9DDA-E871-4B16-A1C1-3BEB9F55D594}" type="datetimeFigureOut">
              <a:rPr lang="it-IT" smtClean="0"/>
              <a:t>08/05/26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12ADF-9571-42CF-BB93-FA4CB218DF9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7643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9DDA-E871-4B16-A1C1-3BEB9F55D594}" type="datetimeFigureOut">
              <a:rPr lang="it-IT" smtClean="0"/>
              <a:t>08/05/26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12ADF-9571-42CF-BB93-FA4CB218DF9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1701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9DDA-E871-4B16-A1C1-3BEB9F55D594}" type="datetimeFigureOut">
              <a:rPr lang="it-IT" smtClean="0"/>
              <a:t>08/05/26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12ADF-9571-42CF-BB93-FA4CB218DF9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1825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9DDA-E871-4B16-A1C1-3BEB9F55D594}" type="datetimeFigureOut">
              <a:rPr lang="it-IT" smtClean="0"/>
              <a:t>08/05/26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12ADF-9571-42CF-BB93-FA4CB218DF9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2201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9DDA-E871-4B16-A1C1-3BEB9F55D594}" type="datetimeFigureOut">
              <a:rPr lang="it-IT" smtClean="0"/>
              <a:t>08/05/26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12ADF-9571-42CF-BB93-FA4CB218DF9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5471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9DDA-E871-4B16-A1C1-3BEB9F55D594}" type="datetimeFigureOut">
              <a:rPr lang="it-IT" smtClean="0"/>
              <a:t>08/05/26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12ADF-9571-42CF-BB93-FA4CB218DF9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4805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69DDA-E871-4B16-A1C1-3BEB9F55D594}" type="datetimeFigureOut">
              <a:rPr lang="it-IT" smtClean="0"/>
              <a:t>08/05/26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12ADF-9571-42CF-BB93-FA4CB218DF9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3171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11" Type="http://schemas.openxmlformats.org/officeDocument/2006/relationships/image" Target="../media/image14.jpg"/><Relationship Id="rId5" Type="http://schemas.openxmlformats.org/officeDocument/2006/relationships/image" Target="../media/image8.pn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sign with pink text&#10;&#10;AI-generated content may be incorrect.">
            <a:extLst>
              <a:ext uri="{FF2B5EF4-FFF2-40B4-BE49-F238E27FC236}">
                <a16:creationId xmlns:a16="http://schemas.microsoft.com/office/drawing/2014/main" id="{E26F5223-56C7-2380-EE67-C8020CA8A7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" t="13893" r="1558" b="15303"/>
          <a:stretch>
            <a:fillRect/>
          </a:stretch>
        </p:blipFill>
        <p:spPr>
          <a:xfrm>
            <a:off x="-49273" y="-109847"/>
            <a:ext cx="12290546" cy="7077693"/>
          </a:xfrm>
          <a:prstGeom prst="rect">
            <a:avLst/>
          </a:prstGeom>
        </p:spPr>
      </p:pic>
      <p:pic>
        <p:nvPicPr>
          <p:cNvPr id="9" name="Picture 8" descr="A green and white circle with leaves and text&#10;&#10;AI-generated content may be incorrect.">
            <a:extLst>
              <a:ext uri="{FF2B5EF4-FFF2-40B4-BE49-F238E27FC236}">
                <a16:creationId xmlns:a16="http://schemas.microsoft.com/office/drawing/2014/main" id="{BC72B2F7-E2A8-586B-945A-2EA7088B65A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394DA1"/>
              </a:clrFrom>
              <a:clrTo>
                <a:srgbClr val="394DA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37419" y="227224"/>
            <a:ext cx="2083647" cy="196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691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988" y="385474"/>
            <a:ext cx="6356606" cy="1843283"/>
          </a:xfrm>
        </p:spPr>
        <p:txBody>
          <a:bodyPr>
            <a:normAutofit/>
          </a:bodyPr>
          <a:lstStyle/>
          <a:p>
            <a:pPr algn="ctr"/>
            <a:endParaRPr lang="it-IT" sz="4000" b="1" cap="small" dirty="0">
              <a:solidFill>
                <a:srgbClr val="E47096"/>
              </a:solidFill>
              <a:latin typeface=""/>
              <a:ea typeface="Hiragino Kaku Gothic StdN W8" panose="020B0800000000000000" pitchFamily="34" charset="-128"/>
              <a:cs typeface="Aharoni" panose="02010803020104030203" pitchFamily="2" charset="-79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5897CCA-486C-491C-B4C1-5E5C95A82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1987" y="2400472"/>
            <a:ext cx="6358432" cy="37286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Premium organic Italian aperitif RTD from Contratto, historic producer founded in 1867.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Single‑serve 200 ml, 5.5% ABV – perfectly aligned with low‑ and moderate‑alcohol trends.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Ready to drink straight from the bottle or over ice; no cocktail skills required.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02"/>
          <a:stretch>
            <a:fillRect/>
          </a:stretch>
        </p:blipFill>
        <p:spPr>
          <a:xfrm>
            <a:off x="7920165" y="557190"/>
            <a:ext cx="3632172" cy="5064677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F31B7D-BE51-9CC2-BE03-62579B88CF2D}"/>
              </a:ext>
            </a:extLst>
          </p:cNvPr>
          <p:cNvSpPr txBox="1"/>
          <p:nvPr/>
        </p:nvSpPr>
        <p:spPr>
          <a:xfrm>
            <a:off x="7920165" y="5717392"/>
            <a:ext cx="36321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>
                <a:solidFill>
                  <a:srgbClr val="83255A"/>
                </a:solidFill>
              </a:rPr>
              <a:t>The historical inspiration – the 1930s Contratto Tonic </a:t>
            </a:r>
            <a:r>
              <a:rPr lang="en-US" sz="2200" i="1" dirty="0" err="1">
                <a:solidFill>
                  <a:srgbClr val="83255A"/>
                </a:solidFill>
              </a:rPr>
              <a:t>Apertivo</a:t>
            </a:r>
            <a:r>
              <a:rPr lang="en-US" sz="2200" i="1" dirty="0">
                <a:solidFill>
                  <a:srgbClr val="83255A"/>
                </a:solidFill>
              </a:rPr>
              <a:t> </a:t>
            </a:r>
            <a:r>
              <a:rPr lang="en-US" sz="2200" i="1" dirty="0" err="1">
                <a:solidFill>
                  <a:srgbClr val="83255A"/>
                </a:solidFill>
              </a:rPr>
              <a:t>Digestivo</a:t>
            </a:r>
            <a:endParaRPr lang="en-US" sz="2200" i="1" dirty="0">
              <a:solidFill>
                <a:srgbClr val="83255A"/>
              </a:solidFill>
            </a:endParaRPr>
          </a:p>
        </p:txBody>
      </p:sp>
      <p:pic>
        <p:nvPicPr>
          <p:cNvPr id="8" name="Immagine 7" descr="Immagine che contiene Carattere, tipografia, Elementi grafici, design&#10;&#10;Il contenuto generato dall'IA potrebbe non essere corretto.">
            <a:extLst>
              <a:ext uri="{FF2B5EF4-FFF2-40B4-BE49-F238E27FC236}">
                <a16:creationId xmlns:a16="http://schemas.microsoft.com/office/drawing/2014/main" id="{E4942BA2-2CF8-C6AF-5907-31F9735E0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20" y="394387"/>
            <a:ext cx="6828942" cy="183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65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pianta, fiore, petalo, Rose da giardino&#10;&#10;Il contenuto generato dall'IA potrebbe non essere corretto.">
            <a:extLst>
              <a:ext uri="{FF2B5EF4-FFF2-40B4-BE49-F238E27FC236}">
                <a16:creationId xmlns:a16="http://schemas.microsoft.com/office/drawing/2014/main" id="{81785E21-CCFB-F8D6-F512-559C0BD31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115" y="3963012"/>
            <a:ext cx="2092161" cy="1592196"/>
          </a:xfrm>
          <a:prstGeom prst="rect">
            <a:avLst/>
          </a:prstGeom>
        </p:spPr>
      </p:pic>
      <p:pic>
        <p:nvPicPr>
          <p:cNvPr id="9" name="Immagine 8" descr="Immagine che contiene frutto, agrume, Arancio amaro, Cedro&#10;&#10;Il contenuto generato dall'IA potrebbe non essere corretto.">
            <a:extLst>
              <a:ext uri="{FF2B5EF4-FFF2-40B4-BE49-F238E27FC236}">
                <a16:creationId xmlns:a16="http://schemas.microsoft.com/office/drawing/2014/main" id="{42E53E96-4A80-3F95-7D87-EFD90619D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007" y="1399498"/>
            <a:ext cx="3203496" cy="2293119"/>
          </a:xfrm>
          <a:prstGeom prst="rect">
            <a:avLst/>
          </a:prstGeom>
        </p:spPr>
      </p:pic>
      <p:pic>
        <p:nvPicPr>
          <p:cNvPr id="13" name="Immagine 12" descr="Immagine che contiene verdura, prodotto, Nutrizione vegana, Cibo naturale&#10;&#10;Il contenuto generato dall'IA potrebbe non essere corretto.">
            <a:extLst>
              <a:ext uri="{FF2B5EF4-FFF2-40B4-BE49-F238E27FC236}">
                <a16:creationId xmlns:a16="http://schemas.microsoft.com/office/drawing/2014/main" id="{6313E55D-7060-6EDA-88F9-2364F2BB29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385" y="4231423"/>
            <a:ext cx="2610344" cy="1691318"/>
          </a:xfrm>
          <a:prstGeom prst="rect">
            <a:avLst/>
          </a:prstGeom>
        </p:spPr>
      </p:pic>
      <p:pic>
        <p:nvPicPr>
          <p:cNvPr id="17" name="Immagine 16" descr="Immagine che contiene neve, montagna, catena montuosa, Vetta&#10;&#10;Il contenuto generato dall'IA potrebbe non essere corretto.">
            <a:extLst>
              <a:ext uri="{FF2B5EF4-FFF2-40B4-BE49-F238E27FC236}">
                <a16:creationId xmlns:a16="http://schemas.microsoft.com/office/drawing/2014/main" id="{BF0B9F38-C197-2C18-B264-92FEB6F93D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09" y="2322160"/>
            <a:ext cx="2366393" cy="1521253"/>
          </a:xfrm>
          <a:prstGeom prst="rect">
            <a:avLst/>
          </a:prstGeom>
        </p:spPr>
      </p:pic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F37C7BF4-5D15-2F73-6B56-AAA39A1F85A0}"/>
              </a:ext>
            </a:extLst>
          </p:cNvPr>
          <p:cNvSpPr txBox="1"/>
          <p:nvPr/>
        </p:nvSpPr>
        <p:spPr>
          <a:xfrm>
            <a:off x="2532185" y="5679208"/>
            <a:ext cx="2753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US"/>
              <a:t>S</a:t>
            </a:r>
            <a:r>
              <a:rPr lang="en-US" dirty="0" err="1"/>
              <a:t>picy</a:t>
            </a:r>
            <a:r>
              <a:rPr lang="it-US"/>
              <a:t> bitternes</a:t>
            </a:r>
            <a:r>
              <a:rPr lang="en-US" dirty="0"/>
              <a:t>s</a:t>
            </a:r>
            <a:r>
              <a:rPr lang="it-US"/>
              <a:t> </a:t>
            </a:r>
            <a:r>
              <a:rPr lang="it-US" dirty="0"/>
              <a:t>notes </a:t>
            </a:r>
            <a:r>
              <a:rPr lang="it-US"/>
              <a:t>from </a:t>
            </a:r>
            <a:endParaRPr lang="en-US" dirty="0"/>
          </a:p>
          <a:p>
            <a:pPr algn="ctr"/>
            <a:r>
              <a:rPr lang="it-US"/>
              <a:t>organic botanical</a:t>
            </a:r>
            <a:r>
              <a:rPr lang="en-US" dirty="0"/>
              <a:t>s</a:t>
            </a:r>
            <a:endParaRPr lang="it-US" dirty="0"/>
          </a:p>
        </p:txBody>
      </p:sp>
      <p:pic>
        <p:nvPicPr>
          <p:cNvPr id="25" name="Immagine 24" descr="Immagine che contiene cibo, verdura&#10;&#10;Il contenuto generato dall'IA potrebbe non essere corretto.">
            <a:extLst>
              <a:ext uri="{FF2B5EF4-FFF2-40B4-BE49-F238E27FC236}">
                <a16:creationId xmlns:a16="http://schemas.microsoft.com/office/drawing/2014/main" id="{A0D9034F-4119-2802-6DCC-DA84194F951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59" y="5077082"/>
            <a:ext cx="1962150" cy="1126808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059F6D7C-5C54-B04D-03DA-764FB9F283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94" y="393777"/>
            <a:ext cx="9987063" cy="1199197"/>
          </a:xfrm>
          <a:prstGeom prst="rect">
            <a:avLst/>
          </a:prstGeom>
        </p:spPr>
      </p:pic>
      <p:pic>
        <p:nvPicPr>
          <p:cNvPr id="35" name="Immagine 34" descr="Immagine che contiene verdura, ortaggi a radice, prodotto, cibo&#10;&#10;Il contenuto generato dall'IA potrebbe non essere corretto.">
            <a:extLst>
              <a:ext uri="{FF2B5EF4-FFF2-40B4-BE49-F238E27FC236}">
                <a16:creationId xmlns:a16="http://schemas.microsoft.com/office/drawing/2014/main" id="{319378B5-D88D-5D7E-4436-84F9FADC70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154" y="2239910"/>
            <a:ext cx="2507699" cy="1756806"/>
          </a:xfrm>
          <a:prstGeom prst="rect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4FE0BCBA-5B5B-CA10-E8A4-7C55A88737C4}"/>
              </a:ext>
            </a:extLst>
          </p:cNvPr>
          <p:cNvSpPr txBox="1"/>
          <p:nvPr/>
        </p:nvSpPr>
        <p:spPr>
          <a:xfrm>
            <a:off x="445633" y="1947099"/>
            <a:ext cx="2610344" cy="380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US" dirty="0"/>
              <a:t>Pure water from </a:t>
            </a:r>
            <a:r>
              <a:rPr lang="it-US"/>
              <a:t>the Alps</a:t>
            </a:r>
            <a:endParaRPr lang="it-US" dirty="0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756C644D-FDF0-F11F-0C5E-569963182F10}"/>
              </a:ext>
            </a:extLst>
          </p:cNvPr>
          <p:cNvSpPr txBox="1"/>
          <p:nvPr/>
        </p:nvSpPr>
        <p:spPr>
          <a:xfrm>
            <a:off x="4105363" y="1814434"/>
            <a:ext cx="3383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US"/>
              <a:t>Natu</a:t>
            </a:r>
            <a:r>
              <a:rPr lang="en-US" dirty="0" err="1"/>
              <a:t>ral</a:t>
            </a:r>
            <a:r>
              <a:rPr lang="it-US"/>
              <a:t> color from</a:t>
            </a:r>
            <a:endParaRPr lang="en-US" dirty="0"/>
          </a:p>
          <a:p>
            <a:pPr algn="ctr"/>
            <a:r>
              <a:rPr lang="en-US" dirty="0"/>
              <a:t>organic </a:t>
            </a:r>
            <a:r>
              <a:rPr lang="it-US"/>
              <a:t>b</a:t>
            </a:r>
            <a:r>
              <a:rPr lang="en-US" dirty="0"/>
              <a:t>l</a:t>
            </a:r>
            <a:r>
              <a:rPr lang="it-US"/>
              <a:t>ack </a:t>
            </a:r>
            <a:r>
              <a:rPr lang="it-US" dirty="0"/>
              <a:t>carrots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B5A48011-F843-11D2-C526-19D56A430BFE}"/>
              </a:ext>
            </a:extLst>
          </p:cNvPr>
          <p:cNvSpPr txBox="1"/>
          <p:nvPr/>
        </p:nvSpPr>
        <p:spPr>
          <a:xfrm>
            <a:off x="9769451" y="1961386"/>
            <a:ext cx="1982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US" dirty="0"/>
              <a:t>Citrus notes </a:t>
            </a:r>
            <a:r>
              <a:rPr lang="it-US"/>
              <a:t>from </a:t>
            </a:r>
            <a:endParaRPr lang="en-US" dirty="0"/>
          </a:p>
          <a:p>
            <a:pPr algn="ctr"/>
            <a:r>
              <a:rPr lang="en-US" dirty="0"/>
              <a:t>organic o</a:t>
            </a:r>
            <a:r>
              <a:rPr lang="it-US"/>
              <a:t>ra</a:t>
            </a:r>
            <a:r>
              <a:rPr lang="en-US" dirty="0"/>
              <a:t>n</a:t>
            </a:r>
            <a:r>
              <a:rPr lang="it-US"/>
              <a:t>ges </a:t>
            </a:r>
            <a:endParaRPr lang="en-US" dirty="0"/>
          </a:p>
          <a:p>
            <a:pPr algn="ctr"/>
            <a:r>
              <a:rPr lang="it-US"/>
              <a:t>and lime</a:t>
            </a:r>
            <a:r>
              <a:rPr lang="en-US" dirty="0"/>
              <a:t>s</a:t>
            </a:r>
            <a:endParaRPr lang="it-US" dirty="0"/>
          </a:p>
        </p:txBody>
      </p:sp>
      <p:pic>
        <p:nvPicPr>
          <p:cNvPr id="63" name="Immagine 62" descr="Immagine che contiene spezia, cibo&#10;&#10;Il contenuto generato dall'IA potrebbe non essere corretto.">
            <a:extLst>
              <a:ext uri="{FF2B5EF4-FFF2-40B4-BE49-F238E27FC236}">
                <a16:creationId xmlns:a16="http://schemas.microsoft.com/office/drawing/2014/main" id="{EE9F497E-8387-83F4-F272-168FCF9F016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290" y="3512588"/>
            <a:ext cx="2599285" cy="2079428"/>
          </a:xfrm>
          <a:prstGeom prst="rect">
            <a:avLst/>
          </a:prstGeom>
        </p:spPr>
      </p:pic>
      <p:pic>
        <p:nvPicPr>
          <p:cNvPr id="65" name="Immagine 64" descr="Immagine che contiene frutto, agrume, limone, Cedro&#10;&#10;Il contenuto generato dall'IA potrebbe non essere corretto.">
            <a:extLst>
              <a:ext uri="{FF2B5EF4-FFF2-40B4-BE49-F238E27FC236}">
                <a16:creationId xmlns:a16="http://schemas.microsoft.com/office/drawing/2014/main" id="{6F5599D4-DDDE-12D6-EB9E-8B866983149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115" y="2884716"/>
            <a:ext cx="1910069" cy="1226852"/>
          </a:xfrm>
          <a:prstGeom prst="rect">
            <a:avLst/>
          </a:prstGeom>
        </p:spPr>
      </p:pic>
      <p:pic>
        <p:nvPicPr>
          <p:cNvPr id="67" name="Immagine 66" descr="Immagine che contiene fiore, pianta, foglia&#10;&#10;Il contenuto generato dall'IA potrebbe non essere corretto.">
            <a:extLst>
              <a:ext uri="{FF2B5EF4-FFF2-40B4-BE49-F238E27FC236}">
                <a16:creationId xmlns:a16="http://schemas.microsoft.com/office/drawing/2014/main" id="{D82EFB30-FB99-CA9F-D4DB-E125BD52FD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239" y="5041308"/>
            <a:ext cx="2680942" cy="1486628"/>
          </a:xfrm>
          <a:prstGeom prst="rect">
            <a:avLst/>
          </a:prstGeom>
        </p:spPr>
      </p:pic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1EF3F069-B0A2-1466-6D81-A3C7229D260C}"/>
              </a:ext>
            </a:extLst>
          </p:cNvPr>
          <p:cNvSpPr txBox="1"/>
          <p:nvPr/>
        </p:nvSpPr>
        <p:spPr>
          <a:xfrm>
            <a:off x="6831567" y="5245930"/>
            <a:ext cx="2507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US"/>
              <a:t>Floral </a:t>
            </a:r>
            <a:r>
              <a:rPr lang="it-US" dirty="0"/>
              <a:t>notes from </a:t>
            </a:r>
            <a:r>
              <a:rPr lang="it-US"/>
              <a:t>organic </a:t>
            </a:r>
            <a:endParaRPr lang="en-US" dirty="0"/>
          </a:p>
          <a:p>
            <a:r>
              <a:rPr lang="it-US"/>
              <a:t>roses and </a:t>
            </a:r>
            <a:r>
              <a:rPr lang="it-US" dirty="0"/>
              <a:t>elderflower </a:t>
            </a:r>
          </a:p>
        </p:txBody>
      </p:sp>
    </p:spTree>
    <p:extLst>
      <p:ext uri="{BB962C8B-B14F-4D97-AF65-F5344CB8AC3E}">
        <p14:creationId xmlns:p14="http://schemas.microsoft.com/office/powerpoint/2010/main" val="315775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" y="444090"/>
            <a:ext cx="7103999" cy="2039112"/>
          </a:xfrm>
        </p:spPr>
        <p:txBody>
          <a:bodyPr anchor="b">
            <a:normAutofit/>
          </a:bodyPr>
          <a:lstStyle/>
          <a:p>
            <a:pPr algn="ctr"/>
            <a:endParaRPr lang="it-IT" sz="4600" b="1" dirty="0">
              <a:latin typeface="Neutra Text" panose="02000603040000020004" pitchFamily="2" charset="0"/>
            </a:endParaRPr>
          </a:p>
        </p:txBody>
      </p:sp>
      <p:sp>
        <p:nvSpPr>
          <p:cNvPr id="2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US" sz="2200" dirty="0" err="1">
                <a:latin typeface="Neutra Text" panose="02000603040000020004" pitchFamily="2" charset="0"/>
              </a:rPr>
              <a:t>Contrattino</a:t>
            </a:r>
            <a:r>
              <a:rPr lang="en-US" sz="2200" dirty="0">
                <a:latin typeface="Neutra Text" panose="02000603040000020004" pitchFamily="2" charset="0"/>
              </a:rPr>
              <a:t> is an organic Italian sparkling aperitif, ready‑to‑drink in a 200ml unique glass bottle, available in both 5.5% ABV and zero‑alcohol versions,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inspired</a:t>
            </a:r>
            <a:r>
              <a:rPr lang="en-US" sz="2200" dirty="0">
                <a:latin typeface="Neutra Text" panose="02000603040000020004" pitchFamily="2" charset="0"/>
              </a:rPr>
              <a:t> by classic Italian aperitivo culture.</a:t>
            </a:r>
            <a:endParaRPr lang="it-IT" sz="2200" dirty="0">
              <a:latin typeface="Neutra Text" panose="0200060304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51248C-2EF3-BE07-7B95-2C8A85F84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2705" y="420624"/>
            <a:ext cx="1618186" cy="5993286"/>
          </a:xfrm>
          <a:prstGeom prst="rect">
            <a:avLst/>
          </a:prstGeom>
        </p:spPr>
      </p:pic>
      <p:pic>
        <p:nvPicPr>
          <p:cNvPr id="7" name="Picture 6" descr="A bottle of pink liquid&#10;&#10;AI-generated content may be incorrect.">
            <a:extLst>
              <a:ext uri="{FF2B5EF4-FFF2-40B4-BE49-F238E27FC236}">
                <a16:creationId xmlns:a16="http://schemas.microsoft.com/office/drawing/2014/main" id="{76E34A93-1D81-2105-95C8-09CE106973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477" y="329184"/>
            <a:ext cx="1651000" cy="6172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56E7B8-DC06-63FA-53F3-7CB9E7499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7224" y="4281326"/>
            <a:ext cx="2265317" cy="21325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07F4FD-4161-5E96-4C3A-042CA906EE27}"/>
              </a:ext>
            </a:extLst>
          </p:cNvPr>
          <p:cNvSpPr txBox="1"/>
          <p:nvPr/>
        </p:nvSpPr>
        <p:spPr>
          <a:xfrm>
            <a:off x="7929154" y="6413910"/>
            <a:ext cx="3905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</a:t>
            </a:r>
            <a:r>
              <a:rPr lang="en-US" i="1" dirty="0"/>
              <a:t>5.5% abv	    non-alcoholic</a:t>
            </a:r>
          </a:p>
        </p:txBody>
      </p:sp>
      <p:pic>
        <p:nvPicPr>
          <p:cNvPr id="8" name="Immagine 7" descr="Immagine che contiene Carattere, tipografia, test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7B5F47F7-E3AA-D4A2-A315-137E375C8B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1" y="83855"/>
            <a:ext cx="7929154" cy="254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853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30936" y="2660903"/>
            <a:ext cx="4731686" cy="3697097"/>
          </a:xfrm>
        </p:spPr>
        <p:txBody>
          <a:bodyPr anchor="t">
            <a:normAutofit lnSpcReduction="10000"/>
          </a:bodyPr>
          <a:lstStyle/>
          <a:p>
            <a:pPr marL="0" lvl="0" indent="0">
              <a:buNone/>
            </a:pPr>
            <a:endParaRPr lang="it-IT" sz="1500" dirty="0">
              <a:latin typeface="Neutra Text" panose="02000603040000020004"/>
            </a:endParaRPr>
          </a:p>
          <a:p>
            <a:pPr lvl="0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On‑premise: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Italian and Mediterranean restaurants, cocktail bars, hotel mini-bar, wine bars and catering.</a:t>
            </a:r>
          </a:p>
          <a:p>
            <a:pPr lvl="0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Off‑premise: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specialty retail, upscale independents, chains with RTD sets, grab‑and‑go fridges near the register.</a:t>
            </a:r>
          </a:p>
          <a:p>
            <a:pPr lvl="0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Perfect for individual servings, flights, happy hour, spritz programs, and RTD end‑caps.</a:t>
            </a:r>
          </a:p>
          <a:p>
            <a:pPr lvl="0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Lunch and brunch, corporate events, health and wellness-focused venues and all accounts with interest in NA clientele.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FFD967-31D3-0A1D-5E5E-BA2375F6D3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931" t="19449" r="18627" b="26714"/>
          <a:stretch>
            <a:fillRect/>
          </a:stretch>
        </p:blipFill>
        <p:spPr>
          <a:xfrm>
            <a:off x="5901492" y="640080"/>
            <a:ext cx="2570459" cy="3120295"/>
          </a:xfrm>
          <a:prstGeom prst="rect">
            <a:avLst/>
          </a:prstGeom>
        </p:spPr>
      </p:pic>
      <p:pic>
        <p:nvPicPr>
          <p:cNvPr id="6" name="Picture 5" descr="A pink beverage package with blue text&#10;&#10;AI-generated content may be incorrect.">
            <a:extLst>
              <a:ext uri="{FF2B5EF4-FFF2-40B4-BE49-F238E27FC236}">
                <a16:creationId xmlns:a16="http://schemas.microsoft.com/office/drawing/2014/main" id="{73FC4D3C-0B0D-B9BE-93A5-86B0EE724C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424" y="640080"/>
            <a:ext cx="2441298" cy="3105406"/>
          </a:xfrm>
          <a:prstGeom prst="rect">
            <a:avLst/>
          </a:prstGeom>
        </p:spPr>
      </p:pic>
      <p:pic>
        <p:nvPicPr>
          <p:cNvPr id="8" name="Picture 7" descr="A blue sign with pink text&#10;&#10;AI-generated content may be incorrect.">
            <a:extLst>
              <a:ext uri="{FF2B5EF4-FFF2-40B4-BE49-F238E27FC236}">
                <a16:creationId xmlns:a16="http://schemas.microsoft.com/office/drawing/2014/main" id="{4E92ABC6-0DDB-68B1-3331-F4B9EFE40F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043" y="4299312"/>
            <a:ext cx="2657805" cy="1646333"/>
          </a:xfrm>
          <a:prstGeom prst="rect">
            <a:avLst/>
          </a:prstGeom>
        </p:spPr>
      </p:pic>
      <p:pic>
        <p:nvPicPr>
          <p:cNvPr id="10" name="Picture 9" descr="A pink sign with blue text&#10;&#10;AI-generated content may be incorrect.">
            <a:extLst>
              <a:ext uri="{FF2B5EF4-FFF2-40B4-BE49-F238E27FC236}">
                <a16:creationId xmlns:a16="http://schemas.microsoft.com/office/drawing/2014/main" id="{0CF6C540-D59E-DF30-9BC9-84EADDA280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774" y="4269817"/>
            <a:ext cx="2657805" cy="16758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3AFDE1-CAF1-BF57-8202-6AAD0423103F}"/>
              </a:ext>
            </a:extLst>
          </p:cNvPr>
          <p:cNvSpPr txBox="1"/>
          <p:nvPr/>
        </p:nvSpPr>
        <p:spPr>
          <a:xfrm>
            <a:off x="6361611" y="274320"/>
            <a:ext cx="487244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3-pack wrap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582BD3-9980-4301-4C21-0F87AF4C5344}"/>
              </a:ext>
            </a:extLst>
          </p:cNvPr>
          <p:cNvSpPr txBox="1"/>
          <p:nvPr/>
        </p:nvSpPr>
        <p:spPr>
          <a:xfrm>
            <a:off x="5900043" y="6012792"/>
            <a:ext cx="575453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Box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7E87E0-D3FA-2370-A90E-8C4E8E075EB2}"/>
              </a:ext>
            </a:extLst>
          </p:cNvPr>
          <p:cNvSpPr txBox="1"/>
          <p:nvPr/>
        </p:nvSpPr>
        <p:spPr>
          <a:xfrm>
            <a:off x="6469853" y="3827522"/>
            <a:ext cx="5184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</a:t>
            </a:r>
            <a:r>
              <a:rPr lang="en-US" i="1" dirty="0"/>
              <a:t>5.5% abv	                       non-alcoholic</a:t>
            </a:r>
          </a:p>
        </p:txBody>
      </p:sp>
      <p:pic>
        <p:nvPicPr>
          <p:cNvPr id="18" name="Immagine 17" descr="Immagine che contiene Carattere, Elementi grafici, logo, grafica&#10;&#10;Il contenuto generato dall'IA potrebbe non essere corretto.">
            <a:extLst>
              <a:ext uri="{FF2B5EF4-FFF2-40B4-BE49-F238E27FC236}">
                <a16:creationId xmlns:a16="http://schemas.microsoft.com/office/drawing/2014/main" id="{967EAF7F-C5C4-02AB-7D09-B32D95F861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62" y="499999"/>
            <a:ext cx="4126799" cy="20260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CA3066-6E49-314B-7681-4C2A93DA7AD5}"/>
              </a:ext>
            </a:extLst>
          </p:cNvPr>
          <p:cNvSpPr txBox="1"/>
          <p:nvPr/>
        </p:nvSpPr>
        <p:spPr>
          <a:xfrm>
            <a:off x="492369" y="2192783"/>
            <a:ext cx="4655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90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sX0" fmla="*/ 0 w 4343400"/>
              <a:gd name="csY0" fmla="*/ 0 h 18288"/>
              <a:gd name="csX1" fmla="*/ 577052 w 4343400"/>
              <a:gd name="csY1" fmla="*/ 0 h 18288"/>
              <a:gd name="csX2" fmla="*/ 1067235 w 4343400"/>
              <a:gd name="csY2" fmla="*/ 0 h 18288"/>
              <a:gd name="csX3" fmla="*/ 1600853 w 4343400"/>
              <a:gd name="csY3" fmla="*/ 0 h 18288"/>
              <a:gd name="csX4" fmla="*/ 2264773 w 4343400"/>
              <a:gd name="csY4" fmla="*/ 0 h 18288"/>
              <a:gd name="csX5" fmla="*/ 2841825 w 4343400"/>
              <a:gd name="csY5" fmla="*/ 0 h 18288"/>
              <a:gd name="csX6" fmla="*/ 3375442 w 4343400"/>
              <a:gd name="csY6" fmla="*/ 0 h 18288"/>
              <a:gd name="csX7" fmla="*/ 4343400 w 4343400"/>
              <a:gd name="csY7" fmla="*/ 0 h 18288"/>
              <a:gd name="csX8" fmla="*/ 4343400 w 4343400"/>
              <a:gd name="csY8" fmla="*/ 18288 h 18288"/>
              <a:gd name="csX9" fmla="*/ 3722914 w 4343400"/>
              <a:gd name="csY9" fmla="*/ 18288 h 18288"/>
              <a:gd name="csX10" fmla="*/ 3189297 w 4343400"/>
              <a:gd name="csY10" fmla="*/ 18288 h 18288"/>
              <a:gd name="csX11" fmla="*/ 2481943 w 4343400"/>
              <a:gd name="csY11" fmla="*/ 18288 h 18288"/>
              <a:gd name="csX12" fmla="*/ 1904891 w 4343400"/>
              <a:gd name="csY12" fmla="*/ 18288 h 18288"/>
              <a:gd name="csX13" fmla="*/ 1414707 w 4343400"/>
              <a:gd name="csY13" fmla="*/ 18288 h 18288"/>
              <a:gd name="csX14" fmla="*/ 750788 w 4343400"/>
              <a:gd name="csY14" fmla="*/ 18288 h 18288"/>
              <a:gd name="csX15" fmla="*/ 0 w 4343400"/>
              <a:gd name="csY15" fmla="*/ 18288 h 18288"/>
              <a:gd name="csX16" fmla="*/ 0 w 4343400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63" name="Rectangle 1062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BD9F04-ED53-774E-B2F3-13D9F3C89A9A}"/>
              </a:ext>
            </a:extLst>
          </p:cNvPr>
          <p:cNvSpPr txBox="1"/>
          <p:nvPr/>
        </p:nvSpPr>
        <p:spPr>
          <a:xfrm>
            <a:off x="4872428" y="1283534"/>
            <a:ext cx="7028430" cy="202700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Serve well chilled, straight from the bottle or in a wine glass 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over ice.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Optional: top with a splash of soda water and an orange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slice for a “signature spritz.”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Zero prep, consistent serve every time, easy to execute even with    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limited staff.</a:t>
            </a:r>
          </a:p>
        </p:txBody>
      </p:sp>
      <p:pic>
        <p:nvPicPr>
          <p:cNvPr id="1028" name="Picture 4" descr="A close-up of a person&#10;&#10;AI-generated content may be incorrect.">
            <a:extLst>
              <a:ext uri="{FF2B5EF4-FFF2-40B4-BE49-F238E27FC236}">
                <a16:creationId xmlns:a16="http://schemas.microsoft.com/office/drawing/2014/main" id="{1EA81EA4-9E33-4799-7684-080518ACAD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76"/>
          <a:stretch>
            <a:fillRect/>
          </a:stretch>
        </p:blipFill>
        <p:spPr bwMode="auto">
          <a:xfrm>
            <a:off x="469963" y="2490167"/>
            <a:ext cx="3495185" cy="401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9B5693-0F23-2F84-C6D7-75A480ADE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42" y="403077"/>
            <a:ext cx="5943600" cy="762000"/>
          </a:xfrm>
          <a:prstGeom prst="rect">
            <a:avLst/>
          </a:prstGeom>
        </p:spPr>
      </p:pic>
      <p:pic>
        <p:nvPicPr>
          <p:cNvPr id="17" name="Immagine 16" descr="Immagine che contiene persona, cielo, aria aperta, bottiglia&#10;&#10;Il contenuto generato dall'IA potrebbe non essere corretto.">
            <a:extLst>
              <a:ext uri="{FF2B5EF4-FFF2-40B4-BE49-F238E27FC236}">
                <a16:creationId xmlns:a16="http://schemas.microsoft.com/office/drawing/2014/main" id="{C66F4835-5FE8-4B12-21FA-E6470C854F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42" y="1803406"/>
            <a:ext cx="3876647" cy="4812845"/>
          </a:xfrm>
          <a:prstGeom prst="rect">
            <a:avLst/>
          </a:prstGeom>
        </p:spPr>
      </p:pic>
      <p:pic>
        <p:nvPicPr>
          <p:cNvPr id="19" name="Immagine 18" descr="Immagine che contiene testo, schermata, logo, design&#10;&#10;Il contenuto generato dall'IA potrebbe non essere corretto.">
            <a:extLst>
              <a:ext uri="{FF2B5EF4-FFF2-40B4-BE49-F238E27FC236}">
                <a16:creationId xmlns:a16="http://schemas.microsoft.com/office/drawing/2014/main" id="{64A22878-DCF0-69EA-DD3D-115CC126D1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973" y="3401928"/>
            <a:ext cx="2215907" cy="3282050"/>
          </a:xfrm>
          <a:prstGeom prst="rect">
            <a:avLst/>
          </a:prstGeom>
        </p:spPr>
      </p:pic>
      <p:pic>
        <p:nvPicPr>
          <p:cNvPr id="21" name="Immagine 20" descr="Immagine che contiene testo, bibita analcolica&#10;&#10;Il contenuto generato dall'IA potrebbe non essere corretto.">
            <a:extLst>
              <a:ext uri="{FF2B5EF4-FFF2-40B4-BE49-F238E27FC236}">
                <a16:creationId xmlns:a16="http://schemas.microsoft.com/office/drawing/2014/main" id="{3E300BEB-A899-279D-1D6D-82CBCBDA1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473" y="3459674"/>
            <a:ext cx="2215907" cy="3251377"/>
          </a:xfrm>
          <a:prstGeom prst="rect">
            <a:avLst/>
          </a:prstGeom>
        </p:spPr>
      </p:pic>
      <p:pic>
        <p:nvPicPr>
          <p:cNvPr id="23" name="Immagine 22" descr="Immagine che contiene testo, bibita analcolica, bottiglia&#10;&#10;Il contenuto generato dall'IA potrebbe non essere corretto.">
            <a:extLst>
              <a:ext uri="{FF2B5EF4-FFF2-40B4-BE49-F238E27FC236}">
                <a16:creationId xmlns:a16="http://schemas.microsoft.com/office/drawing/2014/main" id="{B07D9DCF-EBB8-EF88-7A6D-6D7DF3F934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973" y="3429000"/>
            <a:ext cx="2215907" cy="328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35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53065BCC-7697-59DE-F014-6AE8FE12A265}"/>
              </a:ext>
            </a:extLst>
          </p:cNvPr>
          <p:cNvSpPr txBox="1"/>
          <p:nvPr/>
        </p:nvSpPr>
        <p:spPr>
          <a:xfrm>
            <a:off x="4305705" y="1663078"/>
            <a:ext cx="7693046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200" dirty="0">
                <a:effectLst/>
              </a:rPr>
              <a:t>•</a:t>
            </a:r>
            <a:r>
              <a:rPr lang="it-IT" sz="22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Organic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product line with more </a:t>
            </a:r>
            <a:r>
              <a:rPr lang="it-IT" sz="2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it-IT" sz="2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Italian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botanicals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a </a:t>
            </a:r>
            <a:r>
              <a:rPr lang="it-IT" sz="2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clean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ingredient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story.</a:t>
            </a:r>
          </a:p>
          <a:p>
            <a:pPr>
              <a:buNone/>
            </a:pPr>
            <a:endParaRPr lang="it-IT" sz="2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it-IT" sz="22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Authentic</a:t>
            </a:r>
            <a:r>
              <a:rPr lang="it-IT" sz="2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Italian</a:t>
            </a:r>
            <a:r>
              <a:rPr lang="it-IT" sz="2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brand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from a </a:t>
            </a:r>
            <a:r>
              <a:rPr lang="it-IT" sz="2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historic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house, </a:t>
            </a:r>
            <a:r>
              <a:rPr lang="it-IT" sz="2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made‑up “</a:t>
            </a:r>
            <a:r>
              <a:rPr lang="it-IT" sz="2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Italian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‑style” label.</a:t>
            </a:r>
          </a:p>
          <a:p>
            <a:pPr>
              <a:buNone/>
            </a:pPr>
            <a:endParaRPr lang="it-IT" sz="2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it-IT" sz="2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Two </a:t>
            </a:r>
            <a:r>
              <a:rPr lang="it-IT" sz="22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versions</a:t>
            </a:r>
            <a:r>
              <a:rPr lang="it-IT" sz="2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5.5% ABV and </a:t>
            </a:r>
            <a:r>
              <a:rPr lang="it-IT" sz="2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zero‑alcohol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under one </a:t>
            </a:r>
            <a:r>
              <a:rPr lang="it-IT" sz="2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recognizable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brand.</a:t>
            </a:r>
          </a:p>
          <a:p>
            <a:pPr>
              <a:buNone/>
            </a:pPr>
            <a:endParaRPr lang="it-IT" sz="2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it-IT" sz="2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Eye‑</a:t>
            </a:r>
            <a:r>
              <a:rPr lang="it-IT" sz="22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catching</a:t>
            </a:r>
            <a:r>
              <a:rPr lang="it-IT" sz="2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custom glass and Art Déco label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it-IT" sz="2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 </a:t>
            </a:r>
            <a:r>
              <a:rPr lang="it-IT" sz="22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colorful</a:t>
            </a:r>
            <a:r>
              <a:rPr lang="it-IT" sz="2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packaging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 easy yes once buyers </a:t>
            </a:r>
            <a:r>
              <a:rPr lang="it-IT" sz="2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None/>
            </a:pPr>
            <a:endParaRPr lang="it-IT" sz="2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•Very </a:t>
            </a:r>
            <a:r>
              <a:rPr lang="it-IT" sz="22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simple</a:t>
            </a:r>
            <a:r>
              <a:rPr lang="it-IT" sz="2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serve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(no training, no </a:t>
            </a:r>
            <a:r>
              <a:rPr lang="it-IT" sz="2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recipes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), for </a:t>
            </a:r>
            <a:r>
              <a:rPr lang="it-IT" sz="2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it-IT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buNone/>
            </a:pPr>
            <a:endParaRPr lang="it-IT" sz="2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RETAIL SCANNING 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– 3 separate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UPCs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bottle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, 3pk, case) </a:t>
            </a:r>
          </a:p>
        </p:txBody>
      </p:sp>
      <p:pic>
        <p:nvPicPr>
          <p:cNvPr id="12" name="Segnaposto contenuto 11">
            <a:extLst>
              <a:ext uri="{FF2B5EF4-FFF2-40B4-BE49-F238E27FC236}">
                <a16:creationId xmlns:a16="http://schemas.microsoft.com/office/drawing/2014/main" id="{689E0F01-6F4F-10BF-4342-AAD6EADFD7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10" y="342615"/>
            <a:ext cx="10515600" cy="1195691"/>
          </a:xfrm>
          <a:prstGeom prst="rect">
            <a:avLst/>
          </a:prstGeom>
        </p:spPr>
      </p:pic>
      <p:pic>
        <p:nvPicPr>
          <p:cNvPr id="14" name="Immagine 13" descr="Immagine che contiene acqua, aria aperta, bevanda, liquido&#10;&#10;Il contenuto generato dall'IA potrebbe non essere corretto.">
            <a:extLst>
              <a:ext uri="{FF2B5EF4-FFF2-40B4-BE49-F238E27FC236}">
                <a16:creationId xmlns:a16="http://schemas.microsoft.com/office/drawing/2014/main" id="{A01ED951-9577-6432-9668-A3EA9AE653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93" y="1790354"/>
            <a:ext cx="3906981" cy="492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35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39">
            <a:extLst>
              <a:ext uri="{FF2B5EF4-FFF2-40B4-BE49-F238E27FC236}">
                <a16:creationId xmlns:a16="http://schemas.microsoft.com/office/drawing/2014/main" id="{2CB962CF-61A3-4EF9-94F6-7C59B0329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556337"/>
            <a:ext cx="6797405" cy="1651404"/>
          </a:xfrm>
        </p:spPr>
        <p:txBody>
          <a:bodyPr>
            <a:normAutofit/>
          </a:bodyPr>
          <a:lstStyle/>
          <a:p>
            <a:r>
              <a:rPr lang="en-US" sz="4000" cap="small">
                <a:latin typeface="Arial" panose="020B0604020202020204" pitchFamily="34" charset="0"/>
                <a:cs typeface="Arial" panose="020B0604020202020204" pitchFamily="34" charset="0"/>
              </a:rPr>
              <a:t>Key selling stories </a:t>
            </a:r>
            <a:endParaRPr lang="it-IT" sz="4000" cap="smal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1" y="2401330"/>
            <a:ext cx="6416710" cy="37193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Direct line back to Contratto’s original Aperitivo Tonic (1936) – an authentic Italian RTD long before the category had a name.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Connects the golden age of Italian aperitivo to today’s convenience‑driven, low‑ABV consumer.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Gives accounts a true Italian alternative to mass RTD brands, with stronger identity and story for menus and social media.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 descr="Immagine che contiene testo, Collezionabile, Francobollo, Carattere&#10;&#10;Il contenuto generato dall'IA potrebbe non essere corretto.">
            <a:extLst>
              <a:ext uri="{FF2B5EF4-FFF2-40B4-BE49-F238E27FC236}">
                <a16:creationId xmlns:a16="http://schemas.microsoft.com/office/drawing/2014/main" id="{454019CE-BDD8-CEDE-61AF-1F088B708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035" y="556337"/>
            <a:ext cx="3995623" cy="2337439"/>
          </a:xfrm>
          <a:prstGeom prst="rect">
            <a:avLst/>
          </a:prstGeom>
        </p:spPr>
      </p:pic>
      <p:pic>
        <p:nvPicPr>
          <p:cNvPr id="12" name="Immagine 11" descr="Immagine che contiene persona, vestiti, muro, bottiglia&#10;&#10;Il contenuto generato dall'IA potrebbe non essere corretto.">
            <a:extLst>
              <a:ext uri="{FF2B5EF4-FFF2-40B4-BE49-F238E27FC236}">
                <a16:creationId xmlns:a16="http://schemas.microsoft.com/office/drawing/2014/main" id="{79850DDE-E6F3-60AF-A88A-0105563B4E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617" y="3450113"/>
            <a:ext cx="4464457" cy="2975142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B2C9EDE6-98E1-ECB3-5B90-D687342E0B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65" y="1038457"/>
            <a:ext cx="7006040" cy="68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921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D4A44F-D6E4-A830-83F5-A16550EDF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US"/>
          </a:p>
        </p:txBody>
      </p:sp>
      <p:pic>
        <p:nvPicPr>
          <p:cNvPr id="5" name="Segnaposto contenuto 4" descr="Immagine che contiene Danza, schermata, Pattinaggio su ghiaccio, cartone animato&#10;&#10;Il contenuto generato dall'IA potrebbe non essere corretto.">
            <a:extLst>
              <a:ext uri="{FF2B5EF4-FFF2-40B4-BE49-F238E27FC236}">
                <a16:creationId xmlns:a16="http://schemas.microsoft.com/office/drawing/2014/main" id="{FB9EE888-B6EF-FDF2-1A6C-6293B0383A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987" y="-69742"/>
            <a:ext cx="12445139" cy="700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960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4574</TotalTime>
  <Words>465</Words>
  <Application>Microsoft Macintosh PowerPoint</Application>
  <PresentationFormat>Widescreen</PresentationFormat>
  <Paragraphs>51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Courier New</vt:lpstr>
      <vt:lpstr>Neutra Text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selling stories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 Pelle</dc:creator>
  <cp:lastModifiedBy>Jolanta Tomaselli</cp:lastModifiedBy>
  <cp:revision>46</cp:revision>
  <dcterms:created xsi:type="dcterms:W3CDTF">2022-02-08T08:51:59Z</dcterms:created>
  <dcterms:modified xsi:type="dcterms:W3CDTF">2026-05-08T17:29:52Z</dcterms:modified>
</cp:coreProperties>
</file>